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693E24-B392-413E-99D0-BE45DED50287}" type="datetimeFigureOut">
              <a:rPr lang="en-US" smtClean="0"/>
              <a:pPr/>
              <a:t>9/15/2020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805E2C-D7F5-4512-8ADA-37E4E28A1365}" type="slidenum">
              <a:rPr lang="en-US" smtClean="0"/>
              <a:pPr/>
              <a:t>‹#›</a:t>
            </a:fld>
            <a:endParaRPr lang="en-US"/>
          </a:p>
        </p:txBody>
      </p:sp>
    </p:spTree>
    <p:extLst>
      <p:ext uri="{BB962C8B-B14F-4D97-AF65-F5344CB8AC3E}">
        <p14:creationId xmlns:p14="http://schemas.microsoft.com/office/powerpoint/2010/main" val="1681274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05E2C-D7F5-4512-8ADA-37E4E28A1365}" type="slidenum">
              <a:rPr lang="en-US" smtClean="0"/>
              <a:pPr/>
              <a:t>1</a:t>
            </a:fld>
            <a:endParaRPr lang="en-US"/>
          </a:p>
        </p:txBody>
      </p:sp>
    </p:spTree>
    <p:extLst>
      <p:ext uri="{BB962C8B-B14F-4D97-AF65-F5344CB8AC3E}">
        <p14:creationId xmlns:p14="http://schemas.microsoft.com/office/powerpoint/2010/main" val="3209954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F5F2F3A-3126-4335-9ADB-20B54B109F4D}" type="datetime1">
              <a:rPr lang="en-US" smtClean="0"/>
              <a:t>9/15/2020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DB2DE24-0E87-4BA1-BD55-E55B6B0D2B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B4D4E85-9710-4171-83E8-F5B46F3C4B0F}" type="datetime1">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DE24-0E87-4BA1-BD55-E55B6B0D2B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0DB636A-5B08-410D-B688-2D7434960CD7}" type="datetime1">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DE24-0E87-4BA1-BD55-E55B6B0D2B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B68A635-2F1F-443A-B7E2-9BCC5F17252A}" type="datetime1">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DE24-0E87-4BA1-BD55-E55B6B0D2B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7C4D457-36AB-4FE8-86B7-CAE876B79B36}" type="datetime1">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DE24-0E87-4BA1-BD55-E55B6B0D2B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F0C57FF-F784-490F-A187-7A5900CC3AA0}" type="datetime1">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DE24-0E87-4BA1-BD55-E55B6B0D2B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F6739E5-6A88-4F8C-A744-56805FBB06B5}" type="datetime1">
              <a:rPr lang="en-US" smtClean="0"/>
              <a:t>9/15/2020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2DE24-0E87-4BA1-BD55-E55B6B0D2B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4389D4A-84E3-4281-A7B8-A7ABE4459715}" type="datetime1">
              <a:rPr lang="en-US" smtClean="0"/>
              <a:t>9/15/2020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2DE24-0E87-4BA1-BD55-E55B6B0D2B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687C3-9B94-46CE-89E8-91BDC908FA80}" type="datetime1">
              <a:rPr lang="en-US" smtClean="0"/>
              <a:t>9/15/2020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2DE24-0E87-4BA1-BD55-E55B6B0D2B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560C39F-2713-4379-B3BE-959FC112D271}" type="datetime1">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DE24-0E87-4BA1-BD55-E55B6B0D2B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5E1A96C-C022-4F03-9A45-ACA49B7A3D27}" type="datetime1">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DB2DE24-0E87-4BA1-BD55-E55B6B0D2B2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53ED0F-B354-441E-A8A8-555CE131BB83}" type="datetime1">
              <a:rPr lang="en-US" smtClean="0"/>
              <a:t>9/15/2020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DB2DE24-0E87-4BA1-BD55-E55B6B0D2B2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1143000"/>
            <a:ext cx="8610600" cy="4873048"/>
          </a:xfrm>
          <a:prstGeom prst="rect">
            <a:avLst/>
          </a:prstGeom>
          <a:noFill/>
          <a:ln w="9525">
            <a:noFill/>
            <a:miter lim="800000"/>
            <a:headEnd/>
            <a:tailEnd/>
          </a:ln>
          <a:effectLst/>
        </p:spPr>
        <p:txBody>
          <a:bodyPr vert="horz" wrap="square" lIns="215832" tIns="126960" rIns="215832" bIns="12696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2000" b="1" i="0" u="none" strike="noStrike" cap="none" normalizeH="0" baseline="0" dirty="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Multinomial Analysis of the Factors Influencing the Emptying Methods for Latrines in Ogun State, Nigeria.</a:t>
            </a:r>
          </a:p>
          <a:p>
            <a:pPr marL="0" marR="0" lvl="0" indent="0" algn="l" defTabSz="914400" rtl="0" eaLnBrk="0" fontAlgn="base" latinLnBrk="0" hangingPunct="0">
              <a:lnSpc>
                <a:spcPct val="100000"/>
              </a:lnSpc>
              <a:spcBef>
                <a:spcPct val="0"/>
              </a:spcBef>
              <a:spcAft>
                <a:spcPct val="0"/>
              </a:spcAft>
              <a:buClrTx/>
              <a:buSzTx/>
              <a:buFontTx/>
              <a:buNone/>
              <a:tabLst/>
            </a:pPr>
            <a:endParaRPr lang="en-GB" sz="2800"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dirty="0">
              <a:ln>
                <a:noFill/>
              </a:ln>
              <a:solidFill>
                <a:schemeClr val="tx1"/>
              </a:solidFill>
              <a:effectLst/>
              <a:latin typeface="Times New Roman" pitchFamily="18" charset="0"/>
              <a:cs typeface="Times New Roman" pitchFamily="18" charset="0"/>
            </a:endParaRPr>
          </a:p>
          <a:p>
            <a:pPr lvl="8" eaLnBrk="0" fontAlgn="base" hangingPunct="0">
              <a:spcBef>
                <a:spcPct val="0"/>
              </a:spcBef>
              <a:spcAft>
                <a:spcPct val="0"/>
              </a:spcAft>
            </a:pPr>
            <a:r>
              <a:rPr lang="en-GB" sz="2800" dirty="0">
                <a:latin typeface="Times New Roman" pitchFamily="18" charset="0"/>
                <a:cs typeface="Times New Roman" pitchFamily="18" charset="0"/>
              </a:rPr>
              <a:t>By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sz="2800"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Olasunkanmi O. OLAPEJU</a:t>
            </a:r>
            <a:r>
              <a:rPr kumimoji="0" lang="en-GB" sz="2800" b="0" i="0" u="none" strike="noStrike" cap="none" normalizeH="0" baseline="30000" dirty="0">
                <a:ln>
                  <a:noFill/>
                </a:ln>
                <a:solidFill>
                  <a:schemeClr val="tx1"/>
                </a:solidFill>
                <a:effectLst/>
                <a:latin typeface="Times New Roman" pitchFamily="18" charset="0"/>
                <a:ea typeface="Times New Roman" pitchFamily="18" charset="0"/>
                <a:cs typeface="Times New Roman" pitchFamily="18" charset="0"/>
              </a:rPr>
              <a:t>1</a:t>
            </a:r>
            <a:r>
              <a:rPr kumimoji="0" lang="en-GB" sz="2800" b="0" i="0" u="none" strike="noStrike" cap="none" normalizeH="0" dirty="0">
                <a:ln>
                  <a:noFill/>
                </a:ln>
                <a:solidFill>
                  <a:schemeClr val="tx1"/>
                </a:solidFill>
                <a:effectLst/>
                <a:latin typeface="Times New Roman" pitchFamily="18" charset="0"/>
                <a:ea typeface="Times New Roman" pitchFamily="18" charset="0"/>
                <a:cs typeface="Times New Roman" pitchFamily="18" charset="0"/>
              </a:rPr>
              <a:t>  and </a:t>
            </a:r>
            <a:r>
              <a:rPr kumimoji="0" lang="en-GB"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GB" sz="28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Adeyemi</a:t>
            </a:r>
            <a:r>
              <a:rPr kumimoji="0" lang="en-GB"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FAROTIMI</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3" name="Footer Placeholder 2"/>
          <p:cNvSpPr>
            <a:spLocks noGrp="1"/>
          </p:cNvSpPr>
          <p:nvPr>
            <p:ph type="ftr" sz="quarter" idx="11"/>
          </p:nvPr>
        </p:nvSpPr>
        <p:spPr>
          <a:xfrm>
            <a:off x="2667000" y="6356350"/>
            <a:ext cx="5638800" cy="365125"/>
          </a:xfrm>
        </p:spPr>
        <p:txBody>
          <a:bodyPr/>
          <a:lstStyle/>
          <a:p>
            <a:r>
              <a:rPr lang="en-US" dirty="0"/>
              <a:t>Multinomial Analysis of the Factors   Influencing the Emptying Methods for Latrines in Ogun State, Nigeria,  Paper presented at the 7th Conference of the School of Environmental Studies, Federal Polytechnic Ilaro, Ogun state, Nigeria.</a:t>
            </a:r>
          </a:p>
        </p:txBody>
      </p:sp>
      <p:sp>
        <p:nvSpPr>
          <p:cNvPr id="4" name="Slide Number Placeholder 3"/>
          <p:cNvSpPr>
            <a:spLocks noGrp="1"/>
          </p:cNvSpPr>
          <p:nvPr>
            <p:ph type="sldNum" sz="quarter" idx="12"/>
          </p:nvPr>
        </p:nvSpPr>
        <p:spPr/>
        <p:txBody>
          <a:bodyPr/>
          <a:lstStyle/>
          <a:p>
            <a:fld id="{EDB2DE24-0E87-4BA1-BD55-E55B6B0D2B2C}"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lnSpcReduction="10000"/>
          </a:bodyPr>
          <a:lstStyle/>
          <a:p>
            <a:r>
              <a:rPr lang="en-MY" dirty="0"/>
              <a:t>As evident in the multinomial regression equations, awareness of reuse,  income category, and latrine technology featured prominently as the most significant factors. </a:t>
            </a:r>
          </a:p>
          <a:p>
            <a:r>
              <a:rPr lang="en-MY" dirty="0"/>
              <a:t>enlightenment campaigns aimed at sensitising households on the nexus between the reusability and emptying methods</a:t>
            </a:r>
          </a:p>
          <a:p>
            <a:r>
              <a:rPr lang="en-MY" dirty="0"/>
              <a:t>Further, there is a need for municipal authorities to encourage the adoption of simple onsite </a:t>
            </a:r>
            <a:r>
              <a:rPr lang="en-MY"/>
              <a:t>low-cost technologies such as urine diversion dry toilets (UDDTs)  </a:t>
            </a:r>
            <a:r>
              <a:rPr lang="en-MY" dirty="0"/>
              <a:t>that </a:t>
            </a:r>
            <a:r>
              <a:rPr lang="en-MY"/>
              <a:t>aids reuse.</a:t>
            </a:r>
            <a:endParaRPr lang="en-US" b="1" dirty="0"/>
          </a:p>
          <a:p>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Global Strategies for Eradicating Open Defecation </a:t>
            </a:r>
          </a:p>
        </p:txBody>
      </p:sp>
      <p:pic>
        <p:nvPicPr>
          <p:cNvPr id="4" name="Content Placeholder 3" descr="STRATEGIES FOR ENCOURAGING TOILET CONSTRUCTION.PNG redo.PNG"/>
          <p:cNvPicPr>
            <a:picLocks noGrp="1" noChangeAspect="1"/>
          </p:cNvPicPr>
          <p:nvPr>
            <p:ph idx="1"/>
          </p:nvPr>
        </p:nvPicPr>
        <p:blipFill>
          <a:blip r:embed="rId2"/>
          <a:stretch>
            <a:fillRect/>
          </a:stretch>
        </p:blipFill>
        <p:spPr>
          <a:xfrm>
            <a:off x="0" y="1657836"/>
            <a:ext cx="8839200" cy="4410691"/>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Faecal Waste Within the Context of Circular Economy and Challenges</a:t>
            </a:r>
          </a:p>
        </p:txBody>
      </p:sp>
      <p:sp>
        <p:nvSpPr>
          <p:cNvPr id="3" name="Content Placeholder 2"/>
          <p:cNvSpPr>
            <a:spLocks noGrp="1"/>
          </p:cNvSpPr>
          <p:nvPr>
            <p:ph idx="1"/>
          </p:nvPr>
        </p:nvSpPr>
        <p:spPr/>
        <p:txBody>
          <a:bodyPr>
            <a:normAutofit lnSpcReduction="10000"/>
          </a:bodyPr>
          <a:lstStyle/>
          <a:p>
            <a:r>
              <a:rPr lang="en-US" dirty="0"/>
              <a:t>Faecal Waste have Applications in the Production of </a:t>
            </a:r>
            <a:r>
              <a:rPr lang="en-US" dirty="0" err="1"/>
              <a:t>Biochar</a:t>
            </a:r>
            <a:r>
              <a:rPr lang="en-US" dirty="0"/>
              <a:t>, Biogas, Construction Materials Addictives,&amp; Agriculture</a:t>
            </a:r>
          </a:p>
          <a:p>
            <a:r>
              <a:rPr lang="en-MY" dirty="0"/>
              <a:t>Households in the study area still use unsustainable(NRM) faecal waste management methods.</a:t>
            </a:r>
          </a:p>
          <a:p>
            <a:r>
              <a:rPr lang="en-MY" dirty="0"/>
              <a:t>This does not just impinge on recoverability and reuse but also have health consequences.</a:t>
            </a:r>
          </a:p>
          <a:p>
            <a:r>
              <a:rPr lang="en-MY" dirty="0"/>
              <a:t>Therefore, the study is an attempt to investigate the factors influencing latrines’ emptying methods in the study Area. </a:t>
            </a:r>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a:t>
            </a:r>
          </a:p>
        </p:txBody>
      </p:sp>
      <p:sp>
        <p:nvSpPr>
          <p:cNvPr id="3" name="Content Placeholder 2"/>
          <p:cNvSpPr>
            <a:spLocks noGrp="1"/>
          </p:cNvSpPr>
          <p:nvPr>
            <p:ph idx="1"/>
          </p:nvPr>
        </p:nvSpPr>
        <p:spPr/>
        <p:txBody>
          <a:bodyPr>
            <a:normAutofit/>
          </a:bodyPr>
          <a:lstStyle/>
          <a:p>
            <a:r>
              <a:rPr lang="en-US" dirty="0"/>
              <a:t>4 level –multistage sampling technique </a:t>
            </a:r>
          </a:p>
          <a:p>
            <a:r>
              <a:rPr lang="en-US" dirty="0"/>
              <a:t>5 sampling polling units in each of the senatorial sampling areas</a:t>
            </a:r>
          </a:p>
          <a:p>
            <a:r>
              <a:rPr lang="en-US" dirty="0"/>
              <a:t>11, 10, 12 households within 1km of the PUs in each of </a:t>
            </a:r>
            <a:r>
              <a:rPr lang="en-US" dirty="0" err="1"/>
              <a:t>Likosi</a:t>
            </a:r>
            <a:r>
              <a:rPr lang="en-US" dirty="0"/>
              <a:t>, </a:t>
            </a:r>
            <a:r>
              <a:rPr lang="en-MY" dirty="0" err="1"/>
              <a:t>Ogijo</a:t>
            </a:r>
            <a:r>
              <a:rPr lang="en-MY" dirty="0"/>
              <a:t>/</a:t>
            </a:r>
            <a:r>
              <a:rPr lang="en-MY" dirty="0" err="1"/>
              <a:t>Likosi</a:t>
            </a:r>
            <a:r>
              <a:rPr lang="en-MY" dirty="0"/>
              <a:t> ward Ilaro I; </a:t>
            </a:r>
            <a:r>
              <a:rPr lang="en-MY" dirty="0" err="1"/>
              <a:t>Sodeke</a:t>
            </a:r>
            <a:r>
              <a:rPr lang="en-MY" dirty="0"/>
              <a:t>/</a:t>
            </a:r>
            <a:r>
              <a:rPr lang="en-MY" dirty="0" err="1"/>
              <a:t>Isale</a:t>
            </a:r>
            <a:r>
              <a:rPr lang="en-MY" dirty="0"/>
              <a:t>‐Ijeun II</a:t>
            </a:r>
          </a:p>
          <a:p>
            <a:r>
              <a:rPr lang="en-MY" dirty="0"/>
              <a:t> 55, 50, and 60 questionnaires(160) were administered in 1.1:1.0:1.23, which reflects the variance in population of 1,250,435(33%), 1,112,761(30%), and 1,387,944(37%) for Ogun East, Ogun West and Ogun Central, respectively.</a:t>
            </a:r>
            <a:endParaRPr lang="en-US" dirty="0"/>
          </a:p>
          <a:p>
            <a:endParaRPr lang="en-US" dirty="0"/>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 Analysis</a:t>
            </a:r>
          </a:p>
        </p:txBody>
      </p:sp>
      <p:sp>
        <p:nvSpPr>
          <p:cNvPr id="3" name="Content Placeholder 2"/>
          <p:cNvSpPr>
            <a:spLocks noGrp="1"/>
          </p:cNvSpPr>
          <p:nvPr>
            <p:ph idx="1"/>
          </p:nvPr>
        </p:nvSpPr>
        <p:spPr/>
        <p:txBody>
          <a:bodyPr>
            <a:normAutofit fontScale="85000" lnSpcReduction="20000"/>
          </a:bodyPr>
          <a:lstStyle/>
          <a:p>
            <a:r>
              <a:rPr lang="en-US" dirty="0"/>
              <a:t>The male gender accounts for the majority of respondents (64.2%) in the study area which is largely inhabited by Yoruba speaking population.</a:t>
            </a:r>
          </a:p>
          <a:p>
            <a:r>
              <a:rPr lang="en-US" dirty="0"/>
              <a:t> The absolute ages of respondents varied from 27 to 78 years, with a median age of 52 years and a standard deviation of 12.8.</a:t>
            </a:r>
          </a:p>
          <a:p>
            <a:r>
              <a:rPr lang="en-US" dirty="0"/>
              <a:t> Moreover, 79.5 % of respondents had secondary education as their highest educational qualification. </a:t>
            </a:r>
          </a:p>
          <a:p>
            <a:r>
              <a:rPr lang="en-US" dirty="0"/>
              <a:t>A great percentage of the respondents were actively engaged in the economy (97.4%) as artisans, civil servants and private sector employees. </a:t>
            </a:r>
          </a:p>
          <a:p>
            <a:r>
              <a:rPr lang="en-US" dirty="0"/>
              <a:t>However, the greatest number of respondents (45.9%) was ranked in the lower-middle class. Others ranked in the upper-medium class accounted for 26.1%, floating class (12.1%) and the upper class (4.8%).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Faecal Waste Emptying Methods </a:t>
            </a:r>
          </a:p>
        </p:txBody>
      </p:sp>
      <p:sp>
        <p:nvSpPr>
          <p:cNvPr id="3" name="Content Placeholder 2"/>
          <p:cNvSpPr>
            <a:spLocks noGrp="1"/>
          </p:cNvSpPr>
          <p:nvPr>
            <p:ph idx="1"/>
          </p:nvPr>
        </p:nvSpPr>
        <p:spPr/>
        <p:txBody>
          <a:bodyPr>
            <a:normAutofit/>
          </a:bodyPr>
          <a:lstStyle/>
          <a:p>
            <a:r>
              <a:rPr lang="en-MY" dirty="0"/>
              <a:t>Emptying with the aid of manual emptiers (20.1%)</a:t>
            </a:r>
          </a:p>
          <a:p>
            <a:r>
              <a:rPr lang="en-MY" dirty="0"/>
              <a:t> emptying with mechanical emptiers (31.5%)</a:t>
            </a:r>
          </a:p>
          <a:p>
            <a:r>
              <a:rPr lang="en-MY" dirty="0"/>
              <a:t>and the non-recovery management (NRM) method (48.4%).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Analysis of The Factors Influencing Households’ Faecal Waste Emptying Methods</a:t>
            </a:r>
          </a:p>
        </p:txBody>
      </p:sp>
      <p:sp>
        <p:nvSpPr>
          <p:cNvPr id="3" name="Content Placeholder 2"/>
          <p:cNvSpPr>
            <a:spLocks noGrp="1"/>
          </p:cNvSpPr>
          <p:nvPr>
            <p:ph idx="1"/>
          </p:nvPr>
        </p:nvSpPr>
        <p:spPr/>
        <p:txBody>
          <a:bodyPr>
            <a:normAutofit fontScale="92500" lnSpcReduction="20000"/>
          </a:bodyPr>
          <a:lstStyle/>
          <a:p>
            <a:r>
              <a:rPr lang="en-US" dirty="0"/>
              <a:t>This multinomial logistic regression analysis adopted revealed key information:</a:t>
            </a:r>
          </a:p>
          <a:p>
            <a:r>
              <a:rPr lang="en-US" dirty="0"/>
              <a:t> The first category (Empty the Pit with the Aid of Manual Emptiers), at p-value 0.035, only the variable awareness of faecal waste reuse (DREUSE) was significant. Other variables and their categories had insignificant values.</a:t>
            </a:r>
          </a:p>
          <a:p>
            <a:r>
              <a:rPr lang="en-US" dirty="0"/>
              <a:t> For the second category, awareness of faecal waste reuse (DREUSE), Lower-middle-class Income category (INCCAT3) and Simple Pit latrines (LATTEC 2) at 0.018, 0.00, and 0.00, respectively were significant..</a:t>
            </a:r>
          </a:p>
          <a:p>
            <a:r>
              <a:rPr lang="en-US" dirty="0"/>
              <a:t> For the third category, only the sub-categories of income class such as floating class (INCCAT2) and upper-middle class(INCCAT4), both at 0.00, were significant.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Significant Equations of the Models</a:t>
            </a:r>
          </a:p>
        </p:txBody>
      </p:sp>
      <p:pic>
        <p:nvPicPr>
          <p:cNvPr id="6" name="Content Placeholder 5" descr="MULTINOMIAL EQUATION REVIEW.PNG"/>
          <p:cNvPicPr>
            <a:picLocks noGrp="1" noChangeAspect="1"/>
          </p:cNvPicPr>
          <p:nvPr>
            <p:ph idx="1"/>
          </p:nvPr>
        </p:nvPicPr>
        <p:blipFill>
          <a:blip r:embed="rId2"/>
          <a:stretch>
            <a:fillRect/>
          </a:stretch>
        </p:blipFill>
        <p:spPr>
          <a:xfrm>
            <a:off x="990601" y="2438400"/>
            <a:ext cx="7391400" cy="35814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Risks Ratio</a:t>
            </a:r>
          </a:p>
        </p:txBody>
      </p:sp>
      <p:sp>
        <p:nvSpPr>
          <p:cNvPr id="3" name="Content Placeholder 2"/>
          <p:cNvSpPr>
            <a:spLocks noGrp="1"/>
          </p:cNvSpPr>
          <p:nvPr>
            <p:ph idx="1"/>
          </p:nvPr>
        </p:nvSpPr>
        <p:spPr/>
        <p:txBody>
          <a:bodyPr>
            <a:normAutofit fontScale="62500" lnSpcReduction="20000"/>
          </a:bodyPr>
          <a:lstStyle/>
          <a:p>
            <a:r>
              <a:rPr lang="en-US" dirty="0"/>
              <a:t>For the first category, the RRR  for a unit increase in the scale of the awareness of faecal waste reuse (DREUSE) is 4.454 . </a:t>
            </a:r>
          </a:p>
          <a:p>
            <a:r>
              <a:rPr lang="en-US" dirty="0"/>
              <a:t>For the second category, the RRR for a unit increase in the scale of the awareness of faecal waste reuse (DREUSE) is 5.631 . </a:t>
            </a:r>
          </a:p>
          <a:p>
            <a:r>
              <a:rPr lang="en-US" dirty="0"/>
              <a:t>Moreover, the RRR of switching from the highest income class (INCCAT 4) level to the lower-middle level (INCCAT 3) is 9.547E9. </a:t>
            </a:r>
          </a:p>
          <a:p>
            <a:r>
              <a:rPr lang="en-US" dirty="0"/>
              <a:t>This means that the propensity of households to use mechanical emptying option versus shrinking sludge with strong acids increases by 9.547E9 from the highest income class(INCCAT 4) level to the lower-middle level(INCCAT 3).  </a:t>
            </a:r>
          </a:p>
          <a:p>
            <a:r>
              <a:rPr lang="en-US" dirty="0"/>
              <a:t>Also, the RRR of switching from the most advanced latrine technology of WC-to Sewer (LATTEC 7) to simple pit latrine (LATTEC 2) is 0.2. </a:t>
            </a:r>
          </a:p>
          <a:p>
            <a:r>
              <a:rPr lang="en-US" dirty="0"/>
              <a:t>This means that the propensity of households to use mechanical emptying option versus shrinking sludge with strong acids decreases by 0.2 from WC-to Sewer (LATTEC 7) to simple pit latrine(LATTEC 2). </a:t>
            </a:r>
          </a:p>
          <a:p>
            <a:r>
              <a:rPr lang="en-US" dirty="0"/>
              <a:t>However, for the third category, the RRR of switching from the highest income class (INCCAT 4) level to the lower-middle level (INCCAT 3) is 9. 219E8.</a:t>
            </a:r>
          </a:p>
          <a:p>
            <a:r>
              <a:rPr lang="en-US" dirty="0"/>
              <a:t> The RRR of switching from the highest income class (INCCAT 4) level to the floating class (INCCAT 2) is 2.677E8.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218</TotalTime>
  <Words>871</Words>
  <Application>Microsoft Office PowerPoint</Application>
  <PresentationFormat>On-screen Show (4:3)</PresentationFormat>
  <Paragraphs>54</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Cambria</vt:lpstr>
      <vt:lpstr>Constantia</vt:lpstr>
      <vt:lpstr>Times New Roman</vt:lpstr>
      <vt:lpstr>Wingdings 2</vt:lpstr>
      <vt:lpstr>Flow</vt:lpstr>
      <vt:lpstr>PowerPoint Presentation</vt:lpstr>
      <vt:lpstr>Global Strategies for Eradicating Open Defecation </vt:lpstr>
      <vt:lpstr>  Faecal Waste Within the Context of Circular Economy and Challenges</vt:lpstr>
      <vt:lpstr>Methods</vt:lpstr>
      <vt:lpstr>Demographic Analysis</vt:lpstr>
      <vt:lpstr>Faecal Waste Emptying Methods </vt:lpstr>
      <vt:lpstr>Analysis of The Factors Influencing Households’ Faecal Waste Emptying Methods</vt:lpstr>
      <vt:lpstr>Significant Equations of the Models</vt:lpstr>
      <vt:lpstr>Relative Risks Ratio</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jumoke soyemi</cp:lastModifiedBy>
  <cp:revision>16</cp:revision>
  <dcterms:created xsi:type="dcterms:W3CDTF">2019-04-21T09:11:34Z</dcterms:created>
  <dcterms:modified xsi:type="dcterms:W3CDTF">2020-09-15T13:17:32Z</dcterms:modified>
</cp:coreProperties>
</file>